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embedTrueTypeFonts="1" saveSubsetFonts="1" showSpecialPlsOnTitleSld="0" strictFirstAndLastChars="0">
  <p:sldMasterIdLst>
    <p:sldMasterId id="2147483648" r:id="rId1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5143500" type="screen16x9"/>
  <p:notesSz cx="9144000" cy="5143500"/>
  <p:defaultText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2" d="100"/>
          <a:sy n="82" d="100"/>
        </p:scale>
        <p:origin x="820" y="52"/>
      </p:cViewPr>
      <p:guideLst>
        <p:guide pos="162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 /><Relationship Id="rId19" Type="http://schemas.openxmlformats.org/officeDocument/2006/relationships/tableStyles" Target="tableStyles.xml" /><Relationship Id="rId2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>
              <a:defRPr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>
      <a:lnSpc>
        <a:spcPct val="100000"/>
      </a:lnSpc>
      <a:spcBef>
        <a:spcPts val="0"/>
      </a:spcBef>
      <a:spcAft>
        <a:spcPts val="0"/>
      </a:spcAft>
    </a:defPPr>
    <a:lvl1pPr marR="0" lv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1pPr>
    <a:lvl2pPr marR="0" lvl="1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2pPr>
    <a:lvl3pPr marR="0" lvl="2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3pPr>
    <a:lvl4pPr marR="0" lvl="3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4pPr>
    <a:lvl5pPr marR="0" lvl="4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5pPr>
    <a:lvl6pPr marR="0" lvl="5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6pPr>
    <a:lvl7pPr marR="0" lvl="6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7pPr>
    <a:lvl8pPr marR="0" lvl="7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8pPr>
    <a:lvl9pPr marR="0" lvl="8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Google Shape;53;g194bf3c0ae9_5_0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194bf3c0ae9_5_0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>
                <a:solidFill>
                  <a:schemeClr val="dk1"/>
                </a:solidFill>
              </a:rPr>
              <a:t>При создании данного презентации исходите из ситуации, что у вас будет не более 3-5 минут на выступление, а возможно даже и меньше. Поэтому при описании проекта избегайте длинных предложений, не используйте сложные обороты и т.д. Постарайтесь рассказать суть вашего продукта, кратко и интересно.</a:t>
            </a:r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" name="Google Shape;74;g194bf3c0ae9_5_19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94bf3c0ae9_5_19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>
                <a:solidFill>
                  <a:schemeClr val="dk1"/>
                </a:solidFill>
              </a:rPr>
              <a:t>Краткое описание вашей целевой аудитории — что это за люди, и как вы выяснили, что они относятся именно к вашей ЦА. Рекомендуем максимально конкретно описать вашу целевую аудиторию, например, описать портрет идеального клиента.</a:t>
            </a:r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" name="Google Shape;74;g194bf3c0ae9_5_19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94bf3c0ae9_5_19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>
                <a:solidFill>
                  <a:schemeClr val="dk1"/>
                </a:solidFill>
              </a:rPr>
              <a:t>Краткое описание вашей целевой аудитории — что это за люди, и как вы выяснили, что они относятся именно к вашей ЦА. Рекомендуем максимально конкретно описать вашу целевую аудиторию, например, описать портрет идеального клиента.</a:t>
            </a:r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0" name="Google Shape;80;g194bf3c0ae9_5_24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94bf3c0ae9_5_24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/>
            </a:pPr>
            <a:r>
              <a:rPr lang="ru">
                <a:solidFill>
                  <a:schemeClr val="dk1"/>
                </a:solidFill>
              </a:rPr>
              <a:t>Как выглядит рынок с точки зрения уже имеющихся решений, прямых и косвенных конкурентов. Расскажите о том, какова ваша стратегия по достижению планируемой доли рынка с учетом конкурентов.</a:t>
            </a:r>
            <a:endParaRPr>
              <a:solidFill>
                <a:schemeClr val="dk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Google Shape;92;g194bf3c0ae9_5_34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94bf3c0ae9_5_34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1 квартал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2 квартал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3 квартал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4 квартал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Back-End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Финансовая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Дизайн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Маркетинг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FF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Контрагенты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lang="ru-RU"/>
              <a:t> </a:t>
            </a:r>
            <a:r>
              <a:rPr lang="ru-RU" sz="1800" b="0" i="0" u="none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lang="ru-RU"/>
              <a:t> </a:t>
            </a:r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4" name="Google Shape;104;g194bf3c0ae9_5_44:notes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fill="norm" stroke="1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94bf3c0ae9_5_44:notes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/>
              <a:t>Можно включить информацию из паспорта проекта </a:t>
            </a:r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slide" preserve="0" showMasterPhAnim="0" type="title" userDrawn="1">
  <p:cSld name="TIT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>
            <a:cxnSpLocks/>
          </p:cNvCxnSpPr>
          <p:nvPr/>
        </p:nvCxnSpPr>
        <p:spPr bwMode="auto"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 bwMode="auto"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pPr>
              <a:defRPr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 bwMode="auto"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ig number" preserve="0" showMasterPhAnim="0" userDrawn="1">
  <p:cSld name="BIG_NUMB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 bwMode="auto"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pPr>
              <a:defRPr/>
            </a:pPr>
            <a:r>
              <a:rPr/>
              <a:t>xx%</a:t>
            </a:r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 bwMode="auto"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Blank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header" preserve="0" showMasterPhAnim="0" type="secHead" userDrawn="1">
  <p:cSld name="SECTION_HEADER">
    <p:bg>
      <p:bgPr shadeToTitle="0">
        <a:solidFill>
          <a:schemeClr val="dk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 bwMode="auto"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body" preserve="0" showMasterPhAnim="0" type="tx" userDrawn="1">
  <p:cSld name="TITLE_AND_BOD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and two columns" preserve="0" showMasterPhAnim="0" type="twoColTx" userDrawn="1">
  <p:cSld name="TITLE_AND_TWO_COLUMN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 bwMode="auto">
          <a:xfrm>
            <a:off x="4832399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Title only" preserve="0" showMasterPhAnim="0" type="titleOnly" userDrawn="1">
  <p:cSld name="TITLE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>
              <a:defRPr/>
            </a:pP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One column text" preserve="0" showMasterPhAnim="0" userDrawn="1">
  <p:cSld name="ONE_COLUMN_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 bwMode="auto"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>
              <a:defRPr/>
            </a:pP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 bwMode="auto"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pPr>
              <a:defRPr/>
            </a:pPr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Main point" preserve="0" showMasterPhAnim="0" userDrawn="1">
  <p:cSld name="MAIN_POINT">
    <p:bg>
      <p:bgPr shadeToTitle="0">
        <a:solidFill>
          <a:schemeClr val="accent3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 bwMode="auto"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Section title and description" preserve="0" showMasterPhAnim="0" userDrawn="1">
  <p:cSld name="SECTION_TITLE_AND_DESCRI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 bwMode="auto"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/>
          </a:p>
        </p:txBody>
      </p:sp>
      <p:cxnSp>
        <p:nvCxnSpPr>
          <p:cNvPr id="38" name="Google Shape;38;p9"/>
          <p:cNvCxnSpPr>
            <a:cxnSpLocks/>
          </p:cNvCxnSpPr>
          <p:nvPr/>
        </p:nvCxnSpPr>
        <p:spPr bwMode="auto"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 bwMode="auto">
          <a:xfrm>
            <a:off x="265500" y="1375599"/>
            <a:ext cx="4045199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pPr>
              <a:defRPr/>
            </a:pP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 bwMode="auto">
          <a:xfrm>
            <a:off x="265500" y="2981125"/>
            <a:ext cx="4045199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pPr>
              <a:defRPr/>
            </a:pP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 bwMode="auto"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Caption" preserve="0" showMasterPhAnim="0" userDrawn="1">
  <p:cSld name="CAPTION_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 bwMode="auto"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gameday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1pPr>
            <a:lvl2pPr marL="914400" lvl="1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2pPr>
            <a:lvl3pPr marL="1371600" lvl="2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3pPr>
            <a:lvl4pPr marL="1828800" lvl="3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4pPr>
            <a:lvl5pPr marL="2286000" lvl="4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5pPr>
            <a:lvl6pPr marL="2743200" lvl="5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6pPr>
            <a:lvl7pPr marL="3200400" lvl="6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7pPr>
            <a:lvl8pPr marL="3657600" lvl="7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8pPr>
            <a:lvl9pPr marL="4114800" lvl="8" indent="-31750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</a:defRPr>
            </a:lvl9pPr>
          </a:lstStyle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/>
              <a:t/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titleStyle>
    <p:body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bodyStyle>
    <p:otherStyle>
      <a:defPPr marR="0" lvl="0" algn="l">
        <a:lnSpc>
          <a:spcPct val="100000"/>
        </a:lnSpc>
        <a:spcBef>
          <a:spcPts val="0"/>
        </a:spcBef>
        <a:spcAft>
          <a:spcPts val="0"/>
        </a:spcAft>
      </a:defPPr>
      <a:lvl1pPr marR="0" lv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1pPr>
      <a:lvl2pPr marR="0" lvl="1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2pPr>
      <a:lvl3pPr marR="0" lvl="2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3pPr>
      <a:lvl4pPr marR="0" lvl="3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4pPr>
      <a:lvl5pPr marR="0" lvl="4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5pPr>
      <a:lvl6pPr marR="0" lvl="5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6pPr>
      <a:lvl7pPr marR="0" lvl="6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7pPr>
      <a:lvl8pPr marR="0" lvl="7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8pPr>
      <a:lvl9pPr marR="0" lvl="8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 bwMode="auto">
          <a:xfrm>
            <a:off x="1486133" y="1937393"/>
            <a:ext cx="6570964" cy="84857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Название проекта</a:t>
            </a:r>
            <a:endParaRPr>
              <a:latin typeface="+mn-lt"/>
            </a:endParaRPr>
          </a:p>
        </p:txBody>
      </p:sp>
      <p:pic>
        <p:nvPicPr>
          <p:cNvPr id="1026" name="Picture 2" descr="Крымский федеральный университет имени В. И. Вернадского — Википедия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6804398" y="174768"/>
            <a:ext cx="1252698" cy="994205"/>
          </a:xfrm>
          <a:prstGeom prst="rect">
            <a:avLst/>
          </a:prstGeom>
          <a:noFill/>
        </p:spPr>
      </p:pic>
      <p:sp>
        <p:nvSpPr>
          <p:cNvPr id="7" name="Google Shape;65;p14"/>
          <p:cNvSpPr txBox="1"/>
          <p:nvPr/>
        </p:nvSpPr>
        <p:spPr bwMode="auto">
          <a:xfrm>
            <a:off x="835045" y="1483624"/>
            <a:ext cx="7873139" cy="60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9pPr>
          </a:lstStyle>
          <a:p>
            <a:pPr algn="l">
              <a:defRPr/>
            </a:pPr>
            <a:r>
              <a:rPr lang="ru-RU" sz="2700" b="1">
                <a:solidFill>
                  <a:schemeClr val="tx1"/>
                </a:solidFill>
                <a:latin typeface="+mn-lt"/>
              </a:rPr>
              <a:t>Конкурс проектов «Цифровые кафедры 2024»</a:t>
            </a:r>
            <a:endParaRPr/>
          </a:p>
        </p:txBody>
      </p:sp>
      <p:sp>
        <p:nvSpPr>
          <p:cNvPr id="11" name="TextBox 10"/>
          <p:cNvSpPr txBox="1"/>
          <p:nvPr/>
        </p:nvSpPr>
        <p:spPr bwMode="auto">
          <a:xfrm>
            <a:off x="435286" y="3601546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" sz="2800">
                <a:solidFill>
                  <a:schemeClr val="bg2">
                    <a:lumMod val="50000"/>
                  </a:schemeClr>
                </a:solidFill>
                <a:latin typeface="+mn-lt"/>
              </a:rPr>
              <a:t>Доклад на 7 минут!!!</a:t>
            </a:r>
            <a:endParaRPr lang="ru-RU" sz="2800"/>
          </a:p>
        </p:txBody>
      </p:sp>
      <p:sp>
        <p:nvSpPr>
          <p:cNvPr id="13" name="Google Shape;65;p14"/>
          <p:cNvSpPr txBox="1"/>
          <p:nvPr/>
        </p:nvSpPr>
        <p:spPr bwMode="auto">
          <a:xfrm>
            <a:off x="5558614" y="4168678"/>
            <a:ext cx="373778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52500" lnSpcReduction="20000"/>
          </a:bodyPr>
          <a:lstStyle>
            <a:def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  <a:defRPr sz="54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</a:defRPr>
            </a:lvl9pPr>
          </a:lstStyle>
          <a:p>
            <a:pPr algn="l">
              <a:defRPr/>
            </a:pPr>
            <a:r>
              <a:rPr lang="ru-RU">
                <a:solidFill>
                  <a:schemeClr val="tx1"/>
                </a:solidFill>
                <a:latin typeface="+mn-lt"/>
              </a:rPr>
              <a:t>Выполнили:</a:t>
            </a:r>
            <a:endParaRPr/>
          </a:p>
        </p:txBody>
      </p:sp>
      <p:pic>
        <p:nvPicPr>
          <p:cNvPr id="380504922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203993" y="419256"/>
            <a:ext cx="3902637" cy="7497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Дорожная карта </a:t>
            </a:r>
            <a:r>
              <a:rPr lang="ru">
                <a:solidFill>
                  <a:schemeClr val="bg2">
                    <a:lumMod val="50000"/>
                  </a:schemeClr>
                </a:solidFill>
                <a:latin typeface="+mn-lt"/>
              </a:rPr>
              <a:t>(если есть)</a:t>
            </a:r>
            <a:endParaRPr>
              <a:latin typeface="+mn-lt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 bwMode="auto">
          <a:xfrm>
            <a:off x="311700" y="11977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-RU">
                <a:solidFill>
                  <a:srgbClr val="595959"/>
                </a:solidFill>
                <a:latin typeface="+mn-lt"/>
                <a:ea typeface="Arial"/>
                <a:cs typeface="Arial"/>
              </a:rPr>
              <a:t>Д</a:t>
            </a:r>
            <a:r>
              <a:rPr lang="ru">
                <a:solidFill>
                  <a:srgbClr val="595959"/>
                </a:solidFill>
                <a:latin typeface="+mn-lt"/>
                <a:ea typeface="Arial"/>
                <a:cs typeface="Arial"/>
              </a:rPr>
              <a:t>орожная карта – как вы планируете реализов</a:t>
            </a:r>
            <a:r>
              <a:rPr lang="az-Cyrl-AZ">
                <a:solidFill>
                  <a:srgbClr val="595959"/>
                </a:solidFill>
                <a:latin typeface="+mn-lt"/>
                <a:ea typeface="Arial"/>
                <a:cs typeface="Arial"/>
              </a:rPr>
              <a:t>ыват</a:t>
            </a:r>
            <a:r>
              <a:rPr lang="ru-RU">
                <a:solidFill>
                  <a:srgbClr val="595959"/>
                </a:solidFill>
                <a:latin typeface="+mn-lt"/>
                <a:ea typeface="Arial"/>
                <a:cs typeface="Arial"/>
              </a:rPr>
              <a:t>ь проект, на 1 год.</a:t>
            </a:r>
            <a:endParaRPr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 l="6817" t="4956" r="24734" b="8114"/>
          <a:stretch/>
        </p:blipFill>
        <p:spPr bwMode="auto">
          <a:xfrm>
            <a:off x="2210536" y="1790053"/>
            <a:ext cx="4329961" cy="309321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Инвестиции </a:t>
            </a:r>
            <a:r>
              <a:rPr lang="ru">
                <a:solidFill>
                  <a:schemeClr val="bg2">
                    <a:lumMod val="50000"/>
                  </a:schemeClr>
                </a:solidFill>
                <a:latin typeface="+mn-lt"/>
              </a:rPr>
              <a:t>(если есть)</a:t>
            </a:r>
            <a:endParaRPr>
              <a:latin typeface="+mn-lt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pPr>
            <a:r>
              <a:rPr lang="ru" i="1">
                <a:latin typeface="+mn-lt"/>
              </a:rPr>
              <a:t>сколько денег и для каких целей Вам нужно</a:t>
            </a:r>
            <a:endParaRPr i="1"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Инвестиции </a:t>
            </a:r>
            <a:r>
              <a:rPr lang="ru">
                <a:solidFill>
                  <a:schemeClr val="bg2">
                    <a:lumMod val="50000"/>
                  </a:schemeClr>
                </a:solidFill>
                <a:latin typeface="+mn-lt"/>
              </a:rPr>
              <a:t>(если есть)</a:t>
            </a:r>
            <a:endParaRPr>
              <a:latin typeface="+mn-lt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pPr>
            <a:r>
              <a:rPr lang="ru" i="1">
                <a:latin typeface="+mn-lt"/>
              </a:rPr>
              <a:t>сколько денег и для каких целей Вам нужно</a:t>
            </a:r>
            <a:endParaRPr i="1"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Состав команды </a:t>
            </a:r>
            <a:endParaRPr>
              <a:latin typeface="+mn-lt"/>
            </a:endParaRPr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" i="1">
                <a:solidFill>
                  <a:srgbClr val="595959"/>
                </a:solidFill>
                <a:latin typeface="+mn-lt"/>
                <a:ea typeface="Arial"/>
                <a:cs typeface="Arial"/>
              </a:rPr>
              <a:t>ключевые члены вашей команды (CEO, CTO и СMO), опыт и компетенции, контакты;</a:t>
            </a:r>
            <a:endParaRPr i="1"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Актуальность проекта </a:t>
            </a:r>
            <a:endParaRPr>
              <a:latin typeface="+mn-lt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ru" b="1">
                <a:solidFill>
                  <a:srgbClr val="000000"/>
                </a:solidFill>
                <a:latin typeface="+mn-lt"/>
                <a:ea typeface="Arial"/>
                <a:cs typeface="Arial"/>
              </a:rPr>
              <a:t>В настоящее время возросла проблема загрязнения экосистем производственными сточными водами, содержащими различные компоненты, в том числе, жировые вещества. </a:t>
            </a:r>
            <a:endParaRPr b="1"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solidFill>
                  <a:srgbClr val="000000"/>
                </a:solidFill>
                <a:latin typeface="+mn-lt"/>
                <a:ea typeface="Arial"/>
                <a:cs typeface="Arial"/>
              </a:rPr>
              <a:t>Помимо физических и физико-химических</a:t>
            </a:r>
            <a:endParaRPr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solidFill>
                  <a:srgbClr val="000000"/>
                </a:solidFill>
                <a:latin typeface="+mn-lt"/>
                <a:ea typeface="Arial"/>
                <a:cs typeface="Arial"/>
              </a:rPr>
              <a:t>методов очистки широко применяется</a:t>
            </a:r>
            <a:endParaRPr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solidFill>
                  <a:srgbClr val="000000"/>
                </a:solidFill>
                <a:latin typeface="+mn-lt"/>
                <a:ea typeface="Arial"/>
                <a:cs typeface="Arial"/>
              </a:rPr>
              <a:t>биологический метод,</a:t>
            </a:r>
            <a:endParaRPr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solidFill>
                  <a:srgbClr val="000000"/>
                </a:solidFill>
                <a:latin typeface="+mn-lt"/>
                <a:ea typeface="Arial"/>
                <a:cs typeface="Arial"/>
              </a:rPr>
              <a:t>основанный на жизнедеятельности</a:t>
            </a:r>
            <a:endParaRPr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solidFill>
                  <a:srgbClr val="000000"/>
                </a:solidFill>
                <a:latin typeface="+mn-lt"/>
                <a:ea typeface="Arial"/>
                <a:cs typeface="Arial"/>
              </a:rPr>
              <a:t>микроорганизмов – деструкторов</a:t>
            </a:r>
            <a:endParaRPr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solidFill>
                  <a:srgbClr val="000000"/>
                </a:solidFill>
                <a:latin typeface="+mn-lt"/>
                <a:ea typeface="Arial"/>
                <a:cs typeface="Arial"/>
              </a:rPr>
              <a:t>жировых веществ.</a:t>
            </a:r>
            <a:endParaRPr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just">
              <a:spcBef>
                <a:spcPts val="400"/>
              </a:spcBef>
              <a:spcAft>
                <a:spcPts val="0"/>
              </a:spcAft>
              <a:buNone/>
              <a:defRPr/>
            </a:pPr>
            <a:endParaRPr b="1">
              <a:solidFill>
                <a:srgbClr val="000000"/>
              </a:solidFill>
              <a:latin typeface="+mn-lt"/>
              <a:ea typeface="Arial"/>
              <a:cs typeface="Arial"/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 bwMode="auto"/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Проблема / Решение  </a:t>
            </a:r>
            <a:endParaRPr>
              <a:latin typeface="+mn-lt"/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" i="1">
                <a:solidFill>
                  <a:srgbClr val="595959"/>
                </a:solidFill>
                <a:latin typeface="+mn-lt"/>
                <a:ea typeface="Arial"/>
                <a:cs typeface="Arial"/>
              </a:rPr>
              <a:t>проблема клиента, которую вы решаете; почему существующих вариантов решения недостаточно;</a:t>
            </a: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457200" lvl="0" indent="-34290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" i="1">
                <a:solidFill>
                  <a:srgbClr val="595959"/>
                </a:solidFill>
                <a:latin typeface="+mn-lt"/>
                <a:ea typeface="Arial"/>
                <a:cs typeface="Arial"/>
              </a:rPr>
              <a:t>что вы предлагаете, уникальные преимущества и выгоды для клиента;</a:t>
            </a: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45720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>
              <a:latin typeface="+mn-lt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 bwMode="auto"/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Целевая аудитория </a:t>
            </a:r>
            <a:endParaRPr>
              <a:latin typeface="+mn-lt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" i="1">
                <a:solidFill>
                  <a:srgbClr val="595959"/>
                </a:solidFill>
                <a:latin typeface="+mn-lt"/>
                <a:ea typeface="Arial"/>
                <a:cs typeface="Arial"/>
              </a:rPr>
              <a:t>Кто является потенциальным потребителем вашего продукта/услуги, какие сегменты можете выделить, опишите целевую аудиторию, приведите конкретные характеристики сегмента клиентов, с которым будете работать;</a:t>
            </a: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45720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 bwMode="auto"/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РАЗРАБОТКА</a:t>
            </a:r>
            <a:endParaRPr>
              <a:latin typeface="+mn-lt"/>
            </a:endParaRPr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pPr>
            <a:endParaRPr i="1"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Анализ рынка </a:t>
            </a:r>
            <a:r>
              <a:rPr lang="ru">
                <a:solidFill>
                  <a:schemeClr val="bg2">
                    <a:lumMod val="50000"/>
                  </a:schemeClr>
                </a:solidFill>
                <a:latin typeface="+mn-lt"/>
              </a:rPr>
              <a:t>(если есть)</a:t>
            </a:r>
            <a:endParaRPr>
              <a:latin typeface="+mn-lt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8179" indent="-306134">
              <a:buClr>
                <a:srgbClr val="595959"/>
              </a:buClr>
              <a:buFont typeface="Arial"/>
              <a:buChar char="●"/>
              <a:defRPr/>
            </a:pPr>
            <a:r>
              <a:rPr lang="ru-RU" i="1">
                <a:solidFill>
                  <a:srgbClr val="595959"/>
                </a:solidFill>
                <a:latin typeface="+mn-lt"/>
                <a:cs typeface="Arial"/>
              </a:rPr>
              <a:t>Главная цель оценки рынка  ‒ понять на ранней стадии развития компании, сколько денег можно заработать на том или ином рынке</a:t>
            </a:r>
            <a:r>
              <a:rPr lang="ru-RU" sz="1800" b="0" i="0" u="none" strike="noStrike">
                <a:solidFill>
                  <a:srgbClr val="323232"/>
                </a:solidFill>
              </a:rPr>
              <a:t>.</a:t>
            </a:r>
            <a:endParaRPr/>
          </a:p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45720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 bwMode="auto"/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751251" y="1920347"/>
            <a:ext cx="3136470" cy="313647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Конкуренты </a:t>
            </a:r>
            <a:endParaRPr>
              <a:latin typeface="+mn-lt"/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ru" i="1">
                <a:latin typeface="+mn-lt"/>
              </a:rPr>
              <a:t>Опишите рынок, какие продукты уже существуют?  </a:t>
            </a:r>
            <a:endParaRPr i="1"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  <p:graphicFrame>
        <p:nvGraphicFramePr>
          <p:cNvPr id="3" name="Таблица 2"/>
          <p:cNvGraphicFramePr>
            <a:graphicFrameLocks xmlns:a="http://schemas.openxmlformats.org/drawingml/2006/main" noGrp="1"/>
          </p:cNvGraphicFramePr>
          <p:nvPr/>
        </p:nvGraphicFramePr>
        <p:xfrm>
          <a:off x="2371242" y="1927225"/>
          <a:ext cx="4757980" cy="1946013"/>
        </p:xfrm>
        <a:graphic>
          <a:graphicData uri="http://schemas.openxmlformats.org/drawingml/2006/table">
            <a:tbl>
              <a:tblPr firstRow="0" firstCol="0" lastRow="0" lastCol="0" bandRow="0" bandCol="0">
                <a:tableStyleId>{5C22544A-7EE6-4342-B048-85BDC9FD1C3A}</a:tableStyleId>
              </a:tblPr>
              <a:tblGrid>
                <a:gridCol w="1549109"/>
                <a:gridCol w="1090700"/>
                <a:gridCol w="1090700"/>
                <a:gridCol w="1027471"/>
              </a:tblGrid>
              <a:tr h="38977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Конкурент 1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Конкурент 2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Конкурент </a:t>
                      </a:r>
                      <a:r>
                        <a:rPr lang="en-US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n</a:t>
                      </a:r>
                      <a:endParaRPr lang="en-US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51874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Критерий исследования 1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51874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Критерий исследования 2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  <a:tr h="518747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Критерий исследования </a:t>
                      </a:r>
                      <a:r>
                        <a:rPr lang="en-US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n</a:t>
                      </a:r>
                      <a:endParaRPr lang="en-US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100" u="none" strike="noStrike">
                          <a:solidFill>
                            <a:schemeClr val="tx2">
                              <a:lumMod val="10000"/>
                            </a:schemeClr>
                          </a:solidFill>
                        </a:rPr>
                        <a:t> </a:t>
                      </a:r>
                      <a:endParaRPr lang="ru-RU" sz="1100" b="0" i="0" u="none" strike="noStrike">
                        <a:solidFill>
                          <a:schemeClr val="tx2">
                            <a:lumMod val="10000"/>
                          </a:schemeClr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12700" algn="ctr">
                      <a:solidFill>
                        <a:schemeClr val="tx1"/>
                      </a:solidFill>
                    </a:lnL>
                    <a:lnR w="12700" algn="ctr">
                      <a:solidFill>
                        <a:schemeClr val="tx1"/>
                      </a:solidFill>
                    </a:lnR>
                    <a:lnT w="12700" algn="ctr">
                      <a:solidFill>
                        <a:schemeClr val="tx1"/>
                      </a:solidFill>
                    </a:lnT>
                    <a:lnB w="12700" algn="ctr">
                      <a:solidFill>
                        <a:schemeClr val="tx1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Ценность, ценностное предложение </a:t>
            </a:r>
            <a:r>
              <a:rPr lang="ru">
                <a:solidFill>
                  <a:schemeClr val="bg2">
                    <a:lumMod val="50000"/>
                  </a:schemeClr>
                </a:solidFill>
                <a:latin typeface="+mn-lt"/>
              </a:rPr>
              <a:t>(если есть)</a:t>
            </a:r>
            <a:endParaRPr>
              <a:latin typeface="+mn-lt"/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 bwMode="auto"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" i="1">
                <a:solidFill>
                  <a:srgbClr val="595959"/>
                </a:solidFill>
                <a:latin typeface="+mn-lt"/>
                <a:ea typeface="Arial"/>
                <a:cs typeface="Arial"/>
              </a:rPr>
              <a:t>Опишите ценность продукта для ваших клиентов. В чем конкретно заключается польза от продукта именно для этого сегмента клиентов - экономия времени, денег, сил, снятие каких-то эмоциональных или социальных сложностей, сформулируйте ценностное предложение;</a:t>
            </a:r>
            <a:endParaRPr/>
          </a:p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endParaRPr lang="ru"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11430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b="1" i="0" u="none" strike="noStrike">
                <a:solidFill>
                  <a:srgbClr val="FD493D"/>
                </a:solidFill>
                <a:latin typeface="Raleway"/>
              </a:rPr>
              <a:t>Мы, компания</a:t>
            </a:r>
            <a:r>
              <a:rPr lang="ru-RU" sz="1800" b="0" i="0" u="none" strike="noStrike">
                <a:solidFill>
                  <a:srgbClr val="000000"/>
                </a:solidFill>
                <a:latin typeface="Raleway"/>
              </a:rPr>
              <a:t> Х,</a:t>
            </a:r>
            <a:endParaRPr lang="ru-RU" b="0"/>
          </a:p>
          <a:p>
            <a:pPr marL="114300" indent="0" algn="ctr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ru-RU" sz="1800" b="1" i="0" u="none" strike="noStrike">
                <a:solidFill>
                  <a:srgbClr val="FD493D"/>
                </a:solidFill>
                <a:latin typeface="Raleway"/>
              </a:rPr>
              <a:t>помогаем</a:t>
            </a:r>
            <a:r>
              <a:rPr lang="ru-RU" sz="1800" b="0" i="0" u="none" strike="noStrike">
                <a:solidFill>
                  <a:srgbClr val="000000"/>
                </a:solidFill>
                <a:latin typeface="Raleway"/>
              </a:rPr>
              <a:t> клиентам типа Y </a:t>
            </a:r>
            <a:endParaRPr lang="ru-RU" b="0"/>
          </a:p>
          <a:p>
            <a:pPr marL="114300" indent="0" algn="ctr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ru-RU" sz="1800" b="1" i="0" u="none" strike="noStrike">
                <a:solidFill>
                  <a:srgbClr val="FD493D"/>
                </a:solidFill>
                <a:latin typeface="Raleway"/>
              </a:rPr>
              <a:t>в ситуации</a:t>
            </a:r>
            <a:r>
              <a:rPr lang="ru-RU" sz="1800" b="0" i="0" u="none" strike="noStrike">
                <a:solidFill>
                  <a:srgbClr val="000000"/>
                </a:solidFill>
                <a:latin typeface="Raleway"/>
              </a:rPr>
              <a:t> Z </a:t>
            </a:r>
            <a:endParaRPr lang="ru-RU" b="0"/>
          </a:p>
          <a:p>
            <a:pPr marL="114300" indent="0" algn="ctr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ru-RU" sz="1800" b="1" i="0" u="none" strike="noStrike">
                <a:solidFill>
                  <a:srgbClr val="FD493D"/>
                </a:solidFill>
                <a:latin typeface="Raleway"/>
              </a:rPr>
              <a:t>решать проблему</a:t>
            </a:r>
            <a:r>
              <a:rPr lang="ru-RU" sz="1800" b="0" i="0" u="none" strike="noStrike">
                <a:solidFill>
                  <a:srgbClr val="000000"/>
                </a:solidFill>
                <a:latin typeface="Raleway"/>
              </a:rPr>
              <a:t> P </a:t>
            </a:r>
            <a:endParaRPr lang="ru-RU" b="0"/>
          </a:p>
          <a:p>
            <a:pPr marL="114300" indent="0" algn="ctr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ru-RU" sz="1800" b="1" i="0" u="none" strike="noStrike">
                <a:solidFill>
                  <a:srgbClr val="FD493D"/>
                </a:solidFill>
                <a:latin typeface="Raleway"/>
              </a:rPr>
              <a:t>с помощью</a:t>
            </a:r>
            <a:r>
              <a:rPr lang="ru-RU" sz="1800" b="0" i="0" u="none" strike="noStrike">
                <a:solidFill>
                  <a:srgbClr val="000000"/>
                </a:solidFill>
                <a:latin typeface="Raleway"/>
              </a:rPr>
              <a:t> технологии S </a:t>
            </a:r>
            <a:endParaRPr lang="ru-RU" b="0"/>
          </a:p>
          <a:p>
            <a:pPr marL="114300" indent="0" algn="ctr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ru-RU" sz="1800" b="1" i="0" u="none" strike="noStrike">
                <a:solidFill>
                  <a:srgbClr val="FD493D"/>
                </a:solidFill>
                <a:latin typeface="Raleway"/>
              </a:rPr>
              <a:t>и получать</a:t>
            </a:r>
            <a:r>
              <a:rPr lang="ru-RU" sz="1800" b="0" i="0" u="none" strike="noStrike">
                <a:solidFill>
                  <a:srgbClr val="000000"/>
                </a:solidFill>
                <a:latin typeface="Raleway"/>
              </a:rPr>
              <a:t> ценность V</a:t>
            </a:r>
            <a:endParaRPr lang="ru-RU" b="0"/>
          </a:p>
          <a:p>
            <a:pPr marL="102045" lvl="0" indent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  <a:defRPr/>
            </a:pPr>
            <a:endParaRPr i="1"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102044" lvl="0" indent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/>
            </a:pPr>
            <a:endParaRPr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 bwMode="auto"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">
                <a:latin typeface="+mn-lt"/>
              </a:rPr>
              <a:t>Бизнес-модель </a:t>
            </a:r>
            <a:r>
              <a:rPr lang="ru">
                <a:solidFill>
                  <a:schemeClr val="bg2">
                    <a:lumMod val="50000"/>
                  </a:schemeClr>
                </a:solidFill>
                <a:latin typeface="+mn-lt"/>
              </a:rPr>
              <a:t>(если есть)</a:t>
            </a:r>
            <a:endParaRPr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 bwMode="auto">
          <a:xfrm>
            <a:off x="311700" y="11977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08179" lvl="0" indent="-306134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●"/>
              <a:defRPr/>
            </a:pPr>
            <a:r>
              <a:rPr lang="ru">
                <a:solidFill>
                  <a:srgbClr val="595959"/>
                </a:solidFill>
                <a:latin typeface="+mn-lt"/>
                <a:ea typeface="Arial"/>
                <a:cs typeface="Arial"/>
              </a:rPr>
              <a:t>бизнес-модель – как вы зарабатываете или планируете;</a:t>
            </a:r>
            <a:endParaRPr>
              <a:solidFill>
                <a:srgbClr val="595959"/>
              </a:solidFill>
              <a:latin typeface="+mn-lt"/>
              <a:ea typeface="Arial"/>
              <a:cs typeface="Arial"/>
            </a:endParaRPr>
          </a:p>
          <a:p>
            <a:pPr marL="0" lvl="0" indent="0" algn="l">
              <a:spcBef>
                <a:spcPts val="0"/>
              </a:spcBef>
              <a:spcAft>
                <a:spcPts val="1200"/>
              </a:spcAft>
              <a:buNone/>
              <a:defRPr/>
            </a:pPr>
            <a:endParaRPr>
              <a:latin typeface="+mn-lt"/>
            </a:endParaRPr>
          </a:p>
        </p:txBody>
      </p:sp>
      <p:sp>
        <p:nvSpPr>
          <p:cNvPr id="5" name="Номер слайда 1"/>
          <p:cNvSpPr>
            <a:spLocks noGrp="1"/>
          </p:cNvSpPr>
          <p:nvPr>
            <p:ph type="sldNum" idx="12"/>
          </p:nvPr>
        </p:nvSpPr>
        <p:spPr bwMode="auto">
          <a:xfrm>
            <a:off x="8472458" y="4663217"/>
            <a:ext cx="548700" cy="393600"/>
          </a:xfrm>
        </p:spPr>
        <p:txBody>
          <a:bodyPr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pPr>
            <a:fld id="{00000000-1234-1234-1234-123412341234}" type="slidenum">
              <a:rPr lang="ru" sz="2000"/>
              <a:t/>
            </a:fld>
            <a:endParaRPr lang="ru" sz="2000"/>
          </a:p>
        </p:txBody>
      </p:sp>
      <p:pic>
        <p:nvPicPr>
          <p:cNvPr id="7" name="Рисунок 6" descr="Шаблон бизнес-модели Остервальдера"/>
          <p:cNvPicPr/>
          <p:nvPr/>
        </p:nvPicPr>
        <p:blipFill>
          <a:blip r:embed="rId2"/>
          <a:srcRect l="1622" t="3648" r="2004" b="0"/>
          <a:stretch/>
        </p:blipFill>
        <p:spPr bwMode="auto">
          <a:xfrm>
            <a:off x="1034944" y="1640417"/>
            <a:ext cx="679945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Р7-Офис/2024.4.1.625</Application>
  <DocSecurity>0</DocSecurity>
  <PresentationFormat>Экран (16:9)</PresentationFormat>
  <Paragraphs>0</Paragraphs>
  <Slides>13</Slides>
  <Notes>13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subject/>
  <dc:creator>Светлана</dc:creator>
  <cp:keywords/>
  <dc:description/>
  <dc:identifier/>
  <dc:language/>
  <cp:lastModifiedBy/>
  <cp:revision>14</cp:revision>
  <dcterms:modified xsi:type="dcterms:W3CDTF">2024-11-18T09:56:25Z</dcterms:modified>
  <cp:category/>
  <cp:contentStatus/>
  <cp:version/>
</cp:coreProperties>
</file>